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8FE0E9A-B68D-401C-A513-B4F78D0C1E7C}">
  <a:tblStyle styleId="{88FE0E9A-B68D-401C-A513-B4F78D0C1E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28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2099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d6c21584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d6c21584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d6c21584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d6c21584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c59308c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c59308c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d6df109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d6df109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d6df1090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d6df1090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d6df10907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d6df10907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d6df1090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d6df10907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d6df10907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d6df10907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d6c2158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d6c2158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d6df10907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d6df10907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d6df10907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d6df10907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c59308c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c59308c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c59308c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c59308c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1.A área de estudo selecionada foi a NUT II Norte de Portugal.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2.Esta região contem cerca de 37% das explorações agrícolas portuguesas as quais ocupam 18% da SAU. A SAU média por exploração é cerca de 7 ha, logo, há uma agricultura de pequena dimensão. Mesmo assim esta agricultura de pequena dimensão representa 22% do VPPT Português.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3.Relativamente ao uso do solo na Região Norte, 30% corresponde a SAU. Destes 30% há mais ou menos a mesma percentagem de pastagens e culturas permanentes. Dos 36% de pastagens permanentes 77% são bovinos.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d6df10907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d6df10907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d6df10907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d6df10907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d6df10907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d6df10907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c59308c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c59308c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d6df10907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d6df10907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47725" y="1369475"/>
            <a:ext cx="82137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REGIÃO NORTE - Grupo Drivers</a:t>
            </a:r>
            <a:endParaRPr sz="4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346150" y="2990925"/>
            <a:ext cx="5061300" cy="1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Teorias e Práticas do Desenvolvimento Sustentável</a:t>
            </a:r>
            <a:endParaRPr/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João Pedro Rocha</a:t>
            </a:r>
            <a:endParaRPr/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Vera Soares</a:t>
            </a:r>
            <a:endParaRPr/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João Bentes</a:t>
            </a:r>
            <a:endParaRPr/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Rosangel Lebron  </a:t>
            </a:r>
            <a:endParaRPr/>
          </a:p>
          <a:p>
            <a:pPr marL="457200" lvl="0" indent="-3225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Isabella 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025" y="2367825"/>
            <a:ext cx="1385825" cy="25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454600" y="0"/>
            <a:ext cx="8630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Descrição da Tipologia de SPA</a:t>
            </a:r>
            <a:endParaRPr/>
          </a:p>
        </p:txBody>
      </p:sp>
      <p:graphicFrame>
        <p:nvGraphicFramePr>
          <p:cNvPr id="152" name="Google Shape;152;p22"/>
          <p:cNvGraphicFramePr/>
          <p:nvPr/>
        </p:nvGraphicFramePr>
        <p:xfrm>
          <a:off x="210275" y="722888"/>
          <a:ext cx="8418150" cy="4324782"/>
        </p:xfrm>
        <a:graphic>
          <a:graphicData uri="http://schemas.openxmlformats.org/drawingml/2006/table">
            <a:tbl>
              <a:tblPr>
                <a:noFill/>
                <a:tableStyleId>{88FE0E9A-B68D-401C-A513-B4F78D0C1E7C}</a:tableStyleId>
              </a:tblPr>
              <a:tblGrid>
                <a:gridCol w="1271075"/>
                <a:gridCol w="7147075"/>
              </a:tblGrid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Ward Method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33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Description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33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1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33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 intensity,pasture, bovine, (E_bovine, M_livestock)</a:t>
                      </a:r>
                      <a:endParaRPr sz="1200">
                        <a:solidFill>
                          <a:srgbClr val="333399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33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2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Medium Intensity,arable,Bovine, granivores ( M_ livestock and Policulture)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3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Medium Intensity, arable,sheep (M_ livestock and Policulture)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4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High intensity, arable, Bovine, (E_Milk)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5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Low Intensity, Pasture, Goats, (E_Goat, M_ Livestock and policulture)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6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Low intensity, Permanent culture, sheep, ( M_permanent culture E_Olives)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7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High intensity, arable, Bovine, (E_Horticulture,M_Policulture)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8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Medium Intensity, Permanent culture, Sheep, ( E_fruit culture, M_ permanent culture)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9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Low internsity,Permanent culture,olives, Sheep, (E_Fruit casc Crops, M_ permanent culture)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  <a:tr h="32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10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333399"/>
                          </a:solidFill>
                        </a:rPr>
                        <a:t>Medium Intensity, permanent culture, Horse, (E_Wine)</a:t>
                      </a:r>
                      <a:endParaRPr sz="1200">
                        <a:solidFill>
                          <a:srgbClr val="333399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50" y="970900"/>
            <a:ext cx="5557524" cy="320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84450" y="0"/>
            <a:ext cx="8259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Intervalos Confiança SPA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0" y="11325"/>
            <a:ext cx="9144000" cy="513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2996" y="0"/>
            <a:ext cx="72763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7148775" y="11325"/>
            <a:ext cx="20277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51030"/>
              <a:buNone/>
            </a:pPr>
            <a:r>
              <a:rPr lang="pt-BR" sz="1940"/>
              <a:t>RESULTADOS - Mapa SPA</a:t>
            </a:r>
            <a:endParaRPr sz="194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256800" y="0"/>
            <a:ext cx="8630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Tabela Médias Drivers</a:t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124625" y="4802475"/>
            <a:ext cx="444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Lato"/>
                <a:ea typeface="Lato"/>
                <a:cs typeface="Lato"/>
                <a:sym typeface="Lato"/>
              </a:rPr>
              <a:t>Segundo a ANOVA todas as variáveis são significativas p&lt;0,001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25" y="572125"/>
            <a:ext cx="8972574" cy="40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375" y="0"/>
            <a:ext cx="8583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Intervalos Confiança Drivers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11400"/>
            <a:ext cx="4166710" cy="445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850" y="528798"/>
            <a:ext cx="4166701" cy="4538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11400"/>
            <a:ext cx="4085532" cy="44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35875"/>
            <a:ext cx="4160200" cy="45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2375" y="0"/>
            <a:ext cx="8583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Intervalos Confiança Drivers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5200"/>
            <a:ext cx="4157975" cy="45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700" y="535200"/>
            <a:ext cx="4225067" cy="45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72375" y="0"/>
            <a:ext cx="8583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Intervalos Confiança Drivers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5200"/>
            <a:ext cx="4141400" cy="45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72375" y="0"/>
            <a:ext cx="8583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Intervalos Confiança Drivers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727650" y="639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PRINCÍPIO DE DISCUSSÃO - Análise dos Drivers</a:t>
            </a: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224575" y="1279475"/>
            <a:ext cx="8558100" cy="3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pt-BR" sz="1495"/>
              <a:t>Verificou-se que o tamanho da exploração agrícola  influencia a escolha de sistemas de pecuária extensivos, como se pode observar nos SPAs 1 e 5.</a:t>
            </a:r>
            <a:endParaRPr sz="1495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pt-BR" sz="1495"/>
              <a:t>A baixa precipitação, fraca produtividade do solo e altitudes elevadas onde não há disponibilidade de rega leva à escolha de SPA especializados culturas permanentes pouco intensivas, como é o caso dos frutos de casca rija (SPA 9) e do olival (SPA 6), no entanto de baixa intensidade (low intensity). </a:t>
            </a:r>
            <a:endParaRPr sz="1495"/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pt-BR" sz="1495"/>
              <a:t>Os SPAs de número 4 e 7 têm menor altitude,  menor declive, uma maior precipitação média, uma maior produtividade do solo e disponibilidade de rega o que leva a uma produção mais intensiva (high intensity), tanto de bovinos de leite (SPA 4) como de hortícolas (SPA 7).</a:t>
            </a:r>
            <a:endParaRPr sz="1495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pt-BR" sz="1495"/>
              <a:t>Áreas com grandes desníveis levam a produção de sistema pastoreio (goats), como no SPA 5.</a:t>
            </a:r>
            <a:endParaRPr sz="1495"/>
          </a:p>
        </p:txBody>
      </p:sp>
      <p:sp>
        <p:nvSpPr>
          <p:cNvPr id="216" name="Google Shape;216;p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727650" y="639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>
            <a:off x="224575" y="1279475"/>
            <a:ext cx="8558100" cy="3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Cochet H. (2012). The systeme agraire concept in francophone peasant studies. Geoforum 43: 128–36. </a:t>
            </a:r>
            <a:endParaRPr sz="1195"/>
          </a:p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Darnhofer I, Gibbon D, and Dedieu B. (2012). Farming systems research: An approach to inquiry. In: Darnhofer I, Gibbon D, Dedieu B (Eds). Farming Systems Research into the 21st Century: The New Dynamic. Springer. </a:t>
            </a:r>
            <a:endParaRPr sz="1195"/>
          </a:p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DRAPN. (2019). Plano Anual de Atividades - 2019. Lisboa, Portugal: DRAPN, Direção Regional de Agricultura e Pescas do Norte. </a:t>
            </a:r>
            <a:endParaRPr sz="1195"/>
          </a:p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INE. (2019). Anuário Estatístico da Região Norte - 2018. Lisbon, Portugal: INE, Instituto Nacional de Estatística</a:t>
            </a:r>
            <a:endParaRPr sz="1195"/>
          </a:p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Ribeiro, P. F., Santos, J. L., Santana, J., Reino, L., Leitão, P. J., Beja, P., &amp; Moreira, F. (2016). Landscape makers and landscape takers: links between farming systems and landscape patterns along an intensification gradient. Landscape Ecology, 31(4), 791- 803. DOI 10.1007/s10980-015-0287-0 </a:t>
            </a:r>
            <a:endParaRPr sz="1195"/>
          </a:p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Santos, J. L. (2013). Agricultura e Ambiente: Papel da Tecnologia e das Políticas Públicas. In: Santos, J. L., Carmo, I., Graça, P. &amp; Ribeiro, I. (Eds.) (2013). O Futuro da Alimentação: Ambiente, Saúde e Economia. Lisboa: Fundação Calouste Gulbenkian, pp. 174-186. </a:t>
            </a:r>
            <a:endParaRPr sz="1195"/>
          </a:p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Santos, J. L., Moreira, F., Ribeiro, P. F., Canadas, M. J., Novais, A., &amp; Lomba, A. (2020). A farming systems approach to linking agricultural policies with biodiversity and ecosystem services. Frontiers in Ecology and the Environment. doi:10.1002/fee.2292 </a:t>
            </a:r>
            <a:endParaRPr sz="1195"/>
          </a:p>
          <a:p>
            <a:pPr marL="457200" lvl="0" indent="-30448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95"/>
              <a:buChar char="●"/>
            </a:pPr>
            <a:r>
              <a:rPr lang="pt-BR" sz="1195"/>
              <a:t>Silva, J. F., Santos, J. L., Ribeiro, P. F., Canadas, M. J., Novais, A., Lomba, A., ... &amp; Moreira, F. (2020). Identifying and explaining the farming system composition of agricultural landscapes: The role of socioeconomic drivers under strong biophysical gradients. Landscape and Urban Planning, 202, 103879. https://doi.org/10.1016/j.landurbplan.2020.103879</a:t>
            </a:r>
            <a:endParaRPr sz="1195"/>
          </a:p>
        </p:txBody>
      </p:sp>
      <p:sp>
        <p:nvSpPr>
          <p:cNvPr id="224" name="Google Shape;224;p3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747725" y="1369475"/>
            <a:ext cx="82137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TABELA DE CONTEÚDOS</a:t>
            </a:r>
            <a:endParaRPr sz="280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873350" y="2059750"/>
            <a:ext cx="5061300" cy="19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79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80"/>
              <a:buAutoNum type="arabicPeriod"/>
            </a:pPr>
            <a:r>
              <a:rPr lang="pt-BR" sz="1879"/>
              <a:t>Objetivos do trabalho;</a:t>
            </a:r>
            <a:endParaRPr sz="1879"/>
          </a:p>
          <a:p>
            <a:pPr marL="457200" lvl="0" indent="-3479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80"/>
              <a:buAutoNum type="arabicPeriod"/>
            </a:pPr>
            <a:r>
              <a:rPr lang="pt-BR" sz="1879"/>
              <a:t>Metodologia;</a:t>
            </a:r>
            <a:endParaRPr sz="1879"/>
          </a:p>
          <a:p>
            <a:pPr marL="457200" lvl="0" indent="-3479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80"/>
              <a:buAutoNum type="arabicPeriod"/>
            </a:pPr>
            <a:r>
              <a:rPr lang="pt-BR" sz="1879"/>
              <a:t>Resultados;</a:t>
            </a:r>
            <a:endParaRPr sz="1879"/>
          </a:p>
          <a:p>
            <a:pPr marL="457200" lvl="0" indent="-3479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80"/>
              <a:buAutoNum type="arabicPeriod"/>
            </a:pPr>
            <a:r>
              <a:rPr lang="pt-BR" sz="1879"/>
              <a:t>Princípio de discussão;</a:t>
            </a:r>
            <a:endParaRPr sz="1879"/>
          </a:p>
          <a:p>
            <a:pPr marL="457200" lvl="0" indent="-3479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80"/>
              <a:buAutoNum type="arabicPeriod"/>
            </a:pPr>
            <a:r>
              <a:rPr lang="pt-BR" sz="1879"/>
              <a:t>Bibliografia.</a:t>
            </a:r>
            <a:endParaRPr sz="1879"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10050" y="554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DO TRABALHO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310050" y="1316600"/>
            <a:ext cx="8523900" cy="3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425"/>
              <a:t>1. Identificar as opções produtivas disponíveis para os agricultores na </a:t>
            </a:r>
            <a:r>
              <a:rPr lang="pt-BR" sz="1425" b="1"/>
              <a:t>REGIÃO NORTE</a:t>
            </a:r>
            <a:r>
              <a:rPr lang="pt-BR" sz="1425"/>
              <a:t> através da identificação dos sistemas de produção agrícola (SPA) praticados nas explorações agrícolas dessa área;</a:t>
            </a:r>
            <a:endParaRPr sz="142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pt-BR" sz="1425"/>
              <a:t>2. Caracterizar cada um destes sistemas de produção em termos de: </a:t>
            </a:r>
            <a:endParaRPr sz="1425"/>
          </a:p>
          <a:p>
            <a:pPr marL="457200" lvl="0" indent="-31908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25"/>
              <a:buChar char="●"/>
            </a:pPr>
            <a:r>
              <a:rPr lang="pt-BR" sz="1425"/>
              <a:t>(1) intensidade produtiva (produtividade da terra);</a:t>
            </a:r>
            <a:endParaRPr sz="1425"/>
          </a:p>
          <a:p>
            <a:pPr marL="457200" lvl="0" indent="-3190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pt-BR" sz="1425"/>
              <a:t>(2) nível e padrão de especialização produtiva;</a:t>
            </a:r>
            <a:endParaRPr sz="1425"/>
          </a:p>
          <a:p>
            <a:pPr marL="457200" lvl="0" indent="-3190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pt-BR" sz="1425"/>
              <a:t>(3) capacidade de trabalho (área trabalhada por unidade de trabalho);</a:t>
            </a:r>
            <a:endParaRPr sz="1425"/>
          </a:p>
          <a:p>
            <a:pPr marL="457200" lvl="0" indent="-3190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pt-BR" sz="1425"/>
              <a:t>(4) produtividade do trabalho agrícola;</a:t>
            </a:r>
            <a:endParaRPr sz="1425"/>
          </a:p>
          <a:p>
            <a:pPr marL="457200" lvl="0" indent="-3190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25"/>
              <a:buChar char="●"/>
            </a:pPr>
            <a:r>
              <a:rPr lang="pt-BR" sz="1425"/>
              <a:t>(5) fração do território (freguesia) ocupada por agricultura.</a:t>
            </a:r>
            <a:endParaRPr sz="142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25"/>
              <a:t>3. Interpretar a tecnologia refletida nestes sistemas de produção, posicionando-os relativamente à equação: produtividade do trabalho = (produtividade da terra) x (área por unidade de trabalho); </a:t>
            </a:r>
            <a:endParaRPr sz="142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25"/>
              <a:t>4. Analisar o efeito de diversas variáveis (exógenas à escolha do sistema de produção agrícola), biofísicas ou socioeconómicas, que condicionam/dirigem a escolha do agricultor entre os diversos SPA possíveis (análise de drivers).</a:t>
            </a:r>
            <a:endParaRPr sz="142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52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525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42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 - Área de Estudo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75" y="616850"/>
            <a:ext cx="6509725" cy="43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276550" y="590800"/>
            <a:ext cx="842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 - Dados Utilizados e Análises Realizadas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76550" y="1398325"/>
            <a:ext cx="8425500" cy="3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 b="1"/>
              <a:t>1. Construção da tabela de dados, em Excel,  para as análises estatísticas multivariadas em SPSS </a:t>
            </a:r>
            <a:endParaRPr sz="1325" b="1"/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A tabela de dados foi utilizada para construir dois tipos de variáveis: </a:t>
            </a:r>
            <a:endParaRPr sz="1325"/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1. Variáveis caracterizadoras do SPA [endógenas do SPA - dependem das escolhas produtivas do agricultor ou das escolhas cumulativas de todos os agricultores da freguesia], estas variáveis refletem as escolhas produtivas dos agricultores em diversas dimensões: </a:t>
            </a:r>
            <a:endParaRPr sz="1325"/>
          </a:p>
          <a:p>
            <a:pPr marL="91440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(1) intensidade produtiva;</a:t>
            </a:r>
            <a:endParaRPr sz="1325"/>
          </a:p>
          <a:p>
            <a:pPr marL="91440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(2) nível e padrão de especialização; </a:t>
            </a:r>
            <a:endParaRPr sz="1325"/>
          </a:p>
          <a:p>
            <a:pPr marL="91440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(3) área trabalhada por unidade de trabalho;</a:t>
            </a:r>
            <a:endParaRPr sz="1325"/>
          </a:p>
          <a:p>
            <a:pPr marL="91440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(4) produtividade do trabalho agrícola;</a:t>
            </a:r>
            <a:endParaRPr sz="1325"/>
          </a:p>
          <a:p>
            <a:pPr marL="91440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(5) fração da freguesia ocupada pela agricultura.</a:t>
            </a:r>
            <a:endParaRPr sz="1325"/>
          </a:p>
          <a:p>
            <a:pPr marL="45720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25"/>
          </a:p>
          <a:p>
            <a:pPr marL="45720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2. Variáveis para definir as condições biofísicas e socioeconómicas que afetam as escolhas produtivas dos agricultores (isto é a escolha do SPA praticado) mas não são por elas afetadas [ variáveis exógenas ao SPA]: precipitação média (mm),  temperatura média (ºC), altitude média (m), etc…</a:t>
            </a:r>
            <a:endParaRPr sz="1325"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276550" y="590800"/>
            <a:ext cx="842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 - Dados Utilizados e Análises Realizadas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276550" y="1398325"/>
            <a:ext cx="8425500" cy="3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 b="1"/>
              <a:t>2. Classificação das freguesias da região de acordo com as variáveis caracterizadoras do SPA (realizado em SPSS):</a:t>
            </a:r>
            <a:endParaRPr sz="1325" b="1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325"/>
              <a:t>Em SPSS foi realizada uma análise de </a:t>
            </a:r>
            <a:r>
              <a:rPr lang="pt-BR" sz="1325" b="1"/>
              <a:t>clusters hierárquica</a:t>
            </a:r>
            <a:r>
              <a:rPr lang="pt-BR" sz="1325"/>
              <a:t>: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Usada distância euclidiana ao quadrado como critério de distância; 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Usado método de Ward como algoritmo de aglomeração; 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Estandardizadas as variáveis de caracterização dos SPA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Pedido o dendrograma como  output da análise de clusters. </a:t>
            </a: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25" b="1"/>
              <a:t>3. Caracterização e interpretação dos SPA de cada tipo de freguesias (realizado em SPSS):</a:t>
            </a:r>
            <a:endParaRPr sz="1325" b="1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25"/>
              <a:t>Em SPSS foi utilizada a análise “Comparar médias” para construir uma tabela que dá: 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o número de freguesias em cada tipo de freguesias; 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as médias das diversas variáveis de caracterização dos SPA para cada tipo de freguesias, pedindo os resultados da ANOVA (one-way ANOVA) e o indicador ETA.</a:t>
            </a:r>
            <a:endParaRPr sz="1325"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276550" y="590800"/>
            <a:ext cx="842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 - Dados Utilizados e Análises Realizadas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276550" y="1398325"/>
            <a:ext cx="8425500" cy="3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25" b="1"/>
              <a:t>4. Mapeamento da tipologia de freguesias (realizado em SIG):</a:t>
            </a:r>
            <a:endParaRPr sz="1325" b="1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5" b="1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25"/>
              <a:t>Criado em QGIS um mapa dos tipos de freguesia obtidos no passo 2 e caracterizados em temos de SPA praticados no passo 3.  </a:t>
            </a: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5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25" b="1"/>
              <a:t>5. Análise do efeito das variáveis (exógenas) biofísicas e socioeconómicas como drivers da escolha do SPA (realizado em SPSS):</a:t>
            </a:r>
            <a:endParaRPr sz="1325" b="1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5" b="1"/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25"/>
              <a:t>Analisadas as diferenças das médias das variáveis exógenas entre tipos de freguesias, usando: 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a análise “Comparar médias” do SPSS, pedindo os resultados da ANOVA (one-way ANOVA) e o indicador ETA; </a:t>
            </a:r>
            <a:endParaRPr sz="1325"/>
          </a:p>
          <a:p>
            <a:pPr marL="457200" lvl="0" indent="-312737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pt-BR" sz="1325"/>
              <a:t>o gráfico dos intervalos de confiança da média de cada variável para cada tipo de freguesias. </a:t>
            </a:r>
            <a:endParaRPr sz="1325"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844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Dendograma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7600"/>
            <a:ext cx="8231506" cy="422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844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Tabela Médias SPA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113275" y="4653225"/>
            <a:ext cx="439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Lato"/>
                <a:ea typeface="Lato"/>
                <a:cs typeface="Lato"/>
                <a:sym typeface="Lato"/>
              </a:rPr>
              <a:t>Segundo a ANOVA todas as variáveis são significativas p&lt;0,001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75" y="650425"/>
            <a:ext cx="8971723" cy="3570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Macintosh PowerPoint</Application>
  <PresentationFormat>On-screen Show (16:9)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Raleway</vt:lpstr>
      <vt:lpstr>Lato</vt:lpstr>
      <vt:lpstr>Helvetica Neue</vt:lpstr>
      <vt:lpstr>Streamline</vt:lpstr>
      <vt:lpstr>REGIÃO NORTE - Grupo Drivers</vt:lpstr>
      <vt:lpstr>TABELA DE CONTEÚDOS</vt:lpstr>
      <vt:lpstr>OBJETIVOS DO TRABALHO</vt:lpstr>
      <vt:lpstr>METODOLOGIA - Área de Estudo</vt:lpstr>
      <vt:lpstr>METODOLOGIA - Dados Utilizados e Análises Realizadas</vt:lpstr>
      <vt:lpstr>METODOLOGIA - Dados Utilizados e Análises Realizadas</vt:lpstr>
      <vt:lpstr>METODOLOGIA - Dados Utilizados e Análises Realizadas</vt:lpstr>
      <vt:lpstr>RESULTADOS - Dendograma</vt:lpstr>
      <vt:lpstr>RESULTADOS - Tabela Médias SPA</vt:lpstr>
      <vt:lpstr>RESULTADOS - Descrição da Tipologia de SPA</vt:lpstr>
      <vt:lpstr>RESULTADOS - Intervalos Confiança SPA</vt:lpstr>
      <vt:lpstr>PowerPoint Presentation</vt:lpstr>
      <vt:lpstr>RESULTADOS - Tabela Médias Drivers</vt:lpstr>
      <vt:lpstr>RESULTADOS - Intervalos Confiança Drivers</vt:lpstr>
      <vt:lpstr>RESULTADOS - Intervalos Confiança Drivers</vt:lpstr>
      <vt:lpstr>RESULTADOS - Intervalos Confiança Drivers</vt:lpstr>
      <vt:lpstr>RESULTADOS - Intervalos Confiança Drivers</vt:lpstr>
      <vt:lpstr>PRINCÍPIO DE DISCUSSÃO - Análise dos Drivers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REGIÃO NORTE - Grupo Drivers</dc:title>
  <cp:lastModifiedBy>Vera Soares</cp:lastModifiedBy>
  <cp:revision>1</cp:revision>
  <dcterms:modified xsi:type="dcterms:W3CDTF">2022-05-22T17:35:53Z</dcterms:modified>
</cp:coreProperties>
</file>